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g" ContentType="image/jpeg"/>
  <Default Extension="mp3" ContentType="audio/unknown"/>
  <Default Extension="emf" ContentType="image/x-emf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2" r:id="rId4"/>
    <p:sldId id="408" r:id="rId5"/>
    <p:sldId id="409" r:id="rId6"/>
    <p:sldId id="407" r:id="rId7"/>
    <p:sldId id="309" r:id="rId8"/>
    <p:sldId id="315" r:id="rId9"/>
    <p:sldId id="379" r:id="rId10"/>
    <p:sldId id="380" r:id="rId11"/>
    <p:sldId id="375" r:id="rId12"/>
    <p:sldId id="382" r:id="rId13"/>
    <p:sldId id="368" r:id="rId14"/>
    <p:sldId id="258" r:id="rId15"/>
    <p:sldId id="333" r:id="rId16"/>
    <p:sldId id="276" r:id="rId17"/>
    <p:sldId id="330" r:id="rId18"/>
    <p:sldId id="358" r:id="rId19"/>
    <p:sldId id="318" r:id="rId20"/>
    <p:sldId id="336" r:id="rId21"/>
    <p:sldId id="320" r:id="rId22"/>
    <p:sldId id="416" r:id="rId23"/>
    <p:sldId id="415" r:id="rId24"/>
    <p:sldId id="399" r:id="rId25"/>
    <p:sldId id="396" r:id="rId26"/>
    <p:sldId id="397" r:id="rId27"/>
    <p:sldId id="400" r:id="rId28"/>
    <p:sldId id="401" r:id="rId29"/>
    <p:sldId id="402" r:id="rId30"/>
    <p:sldId id="410" r:id="rId31"/>
    <p:sldId id="413" r:id="rId32"/>
    <p:sldId id="384" r:id="rId33"/>
    <p:sldId id="385" r:id="rId34"/>
    <p:sldId id="386" r:id="rId35"/>
    <p:sldId id="387" r:id="rId36"/>
    <p:sldId id="388" r:id="rId37"/>
    <p:sldId id="390" r:id="rId38"/>
    <p:sldId id="414" r:id="rId39"/>
    <p:sldId id="391" r:id="rId40"/>
    <p:sldId id="394" r:id="rId41"/>
    <p:sldId id="392" r:id="rId42"/>
    <p:sldId id="395" r:id="rId43"/>
    <p:sldId id="365" r:id="rId44"/>
    <p:sldId id="367" r:id="rId45"/>
    <p:sldId id="383" r:id="rId46"/>
    <p:sldId id="311" r:id="rId47"/>
    <p:sldId id="317" r:id="rId48"/>
    <p:sldId id="417" r:id="rId49"/>
    <p:sldId id="378" r:id="rId50"/>
    <p:sldId id="418" r:id="rId51"/>
    <p:sldId id="419" r:id="rId52"/>
    <p:sldId id="30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5FFF"/>
    <a:srgbClr val="00B961"/>
    <a:srgbClr val="FCEECA"/>
    <a:srgbClr val="FCCB55"/>
    <a:srgbClr val="FF4250"/>
    <a:srgbClr val="FF5B6F"/>
    <a:srgbClr val="719EFE"/>
    <a:srgbClr val="FF803B"/>
    <a:srgbClr val="FF9363"/>
    <a:srgbClr val="FE36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9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82283-238A-E14E-AA41-1737020E8D19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EDE08-D244-3240-B78E-0AE9A9BFD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3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5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01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5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9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8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2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8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5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7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Click to edit Master text styles</a:t>
            </a:r>
          </a:p>
          <a:p>
            <a:pPr lvl="1"/>
            <a:r>
              <a:rPr lang="th-TH" smtClean="0"/>
              <a:t>Second level</a:t>
            </a:r>
          </a:p>
          <a:p>
            <a:pPr lvl="2"/>
            <a:r>
              <a:rPr lang="th-TH" smtClean="0"/>
              <a:t>Third level</a:t>
            </a:r>
          </a:p>
          <a:p>
            <a:pPr lvl="3"/>
            <a:r>
              <a:rPr lang="th-TH" smtClean="0"/>
              <a:t>Fourth level</a:t>
            </a:r>
          </a:p>
          <a:p>
            <a:pPr lvl="4"/>
            <a:r>
              <a:rPr lang="th-T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D11C7-DC86-7F4E-9336-8421154C91ED}" type="datetimeFigureOut">
              <a:rPr lang="en-US" smtClean="0"/>
              <a:t>12/17/14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CAE6B-A0A7-374A-840D-532966C30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3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4.wdp"/><Relationship Id="rId5" Type="http://schemas.openxmlformats.org/officeDocument/2006/relationships/image" Target="../media/image31.png"/><Relationship Id="rId6" Type="http://schemas.openxmlformats.org/officeDocument/2006/relationships/slide" Target="slide2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" Target="slid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slide" Target="slide16.xml"/><Relationship Id="rId5" Type="http://schemas.openxmlformats.org/officeDocument/2006/relationships/slide" Target="slide19.xml"/><Relationship Id="rId6" Type="http://schemas.openxmlformats.org/officeDocument/2006/relationships/slide" Target="slide34.xml"/><Relationship Id="rId7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9.emf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2.jp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4" Type="http://schemas.openxmlformats.org/officeDocument/2006/relationships/slide" Target="slide46.xml"/><Relationship Id="rId5" Type="http://schemas.openxmlformats.org/officeDocument/2006/relationships/slide" Target="slide43.xml"/><Relationship Id="rId6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2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slide" Target="slide19.xml"/><Relationship Id="rId5" Type="http://schemas.openxmlformats.org/officeDocument/2006/relationships/slide" Target="slide34.xml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46.png"/><Relationship Id="rId6" Type="http://schemas.microsoft.com/office/2007/relationships/hdphoto" Target="../media/hdphoto6.wdp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5.wdp"/><Relationship Id="rId5" Type="http://schemas.openxmlformats.org/officeDocument/2006/relationships/slide" Target="slid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5" Type="http://schemas.openxmlformats.org/officeDocument/2006/relationships/image" Target="../media/image52.png"/><Relationship Id="rId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microsoft.com/office/2007/relationships/hdphoto" Target="../media/hdphoto8.wdp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Relationship Id="rId3" Type="http://schemas.openxmlformats.org/officeDocument/2006/relationships/image" Target="../media/image4.pn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5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microsoft.com/office/2007/relationships/hdphoto" Target="../media/hdphoto5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9.png"/><Relationship Id="rId5" Type="http://schemas.microsoft.com/office/2007/relationships/hdphoto" Target="../media/hdphoto5.wdp"/><Relationship Id="rId6" Type="http://schemas.openxmlformats.org/officeDocument/2006/relationships/image" Target="../media/image60.em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1.png"/><Relationship Id="rId5" Type="http://schemas.microsoft.com/office/2007/relationships/hdphoto" Target="../media/hdphoto9.wdp"/><Relationship Id="rId6" Type="http://schemas.openxmlformats.org/officeDocument/2006/relationships/image" Target="../media/image62.emf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4" Type="http://schemas.openxmlformats.org/officeDocument/2006/relationships/audio" Target="../media/media2.mp3"/><Relationship Id="rId5" Type="http://schemas.openxmlformats.org/officeDocument/2006/relationships/slideLayout" Target="../slideLayouts/slideLayout7.xml"/><Relationship Id="rId6" Type="http://schemas.openxmlformats.org/officeDocument/2006/relationships/slide" Target="slide2.xml"/><Relationship Id="rId7" Type="http://schemas.openxmlformats.org/officeDocument/2006/relationships/image" Target="../media/image4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openxmlformats.org/officeDocument/2006/relationships/slideLayout" Target="../slideLayouts/slideLayout7.xml"/><Relationship Id="rId6" Type="http://schemas.openxmlformats.org/officeDocument/2006/relationships/slide" Target="slide2.xml"/><Relationship Id="rId7" Type="http://schemas.openxmlformats.org/officeDocument/2006/relationships/image" Target="../media/image4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9.gif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1.jpg"/><Relationship Id="rId5" Type="http://schemas.openxmlformats.org/officeDocument/2006/relationships/image" Target="../media/image79.gif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9.gif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9.gif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9.gif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slide" Target="slide2.xml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microsoft.com/office/2007/relationships/hdphoto" Target="../media/hdphoto1.wdp"/><Relationship Id="rId7" Type="http://schemas.openxmlformats.org/officeDocument/2006/relationships/image" Target="../media/image17.png"/><Relationship Id="rId8" Type="http://schemas.microsoft.com/office/2007/relationships/hdphoto" Target="../media/hdphoto2.wdp"/><Relationship Id="rId9" Type="http://schemas.openxmlformats.org/officeDocument/2006/relationships/image" Target="../media/image18.png"/><Relationship Id="rId10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" Target="slide2.xml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slide" Target="slide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285" y="659604"/>
            <a:ext cx="83843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Han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00C668"/>
                </a:solidFill>
                <a:effectLst/>
                <a:latin typeface="DK Pusekatt"/>
                <a:cs typeface="DK Pusekatt"/>
              </a:rPr>
              <a:t>D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FF4D7D"/>
                </a:solidFill>
                <a:effectLst/>
                <a:latin typeface="DK Pusekatt"/>
                <a:cs typeface="DK Pusekatt"/>
              </a:rPr>
              <a:t>I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719EFE"/>
                </a:solidFill>
                <a:effectLst/>
                <a:latin typeface="DK Pusekatt"/>
                <a:cs typeface="DK Pusekatt"/>
              </a:rPr>
              <a:t>Y</a:t>
            </a:r>
            <a:r>
              <a:rPr lang="en-US" sz="11500" b="1" dirty="0" smtClean="0">
                <a:ln w="57150" cmpd="sng">
                  <a:noFill/>
                </a:ln>
                <a:solidFill>
                  <a:srgbClr val="000000"/>
                </a:solidFill>
                <a:effectLst/>
                <a:latin typeface="DK Pusekatt"/>
                <a:cs typeface="DK Pusekatt"/>
              </a:rPr>
              <a:t>craft</a:t>
            </a:r>
            <a:endParaRPr lang="en-US" sz="11500" b="1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0188" y="3133839"/>
            <a:ext cx="1043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300" dirty="0" smtClean="0">
                <a:latin typeface="Not Tuned TV"/>
                <a:cs typeface="Not Tuned TV"/>
              </a:rPr>
              <a:t>By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85856" y="4383611"/>
            <a:ext cx="96108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 smtClean="0">
                <a:latin typeface="Not Tuned TV"/>
                <a:cs typeface="Not Tuned TV"/>
              </a:rPr>
              <a:t>Nahathai      </a:t>
            </a:r>
            <a:r>
              <a:rPr lang="en-US" sz="3600" b="1" spc="300" dirty="0">
                <a:latin typeface="Not Tuned TV"/>
                <a:cs typeface="Not Tuned TV"/>
              </a:rPr>
              <a:t>Kaewtatib </a:t>
            </a:r>
            <a:r>
              <a:rPr lang="en-US" sz="3600" b="1" spc="300" dirty="0" smtClean="0">
                <a:latin typeface="Not Tuned TV"/>
                <a:cs typeface="Not Tuned TV"/>
              </a:rPr>
              <a:t>   542115018</a:t>
            </a:r>
            <a:endParaRPr lang="en-US" sz="3600" b="1" spc="300" dirty="0">
              <a:latin typeface="Not Tuned TV"/>
              <a:cs typeface="Not Tuned TV"/>
            </a:endParaRPr>
          </a:p>
          <a:p>
            <a:pPr algn="ctr"/>
            <a:r>
              <a:rPr lang="en-US" sz="3600" b="1" spc="300" dirty="0">
                <a:latin typeface="Not Tuned TV"/>
                <a:cs typeface="Not Tuned TV"/>
              </a:rPr>
              <a:t>Pimchanok </a:t>
            </a:r>
            <a:r>
              <a:rPr lang="en-US" sz="3600" b="1" spc="300" dirty="0" smtClean="0">
                <a:latin typeface="Not Tuned TV"/>
                <a:cs typeface="Not Tuned TV"/>
              </a:rPr>
              <a:t>  Sripraphan   542115043</a:t>
            </a:r>
            <a:endParaRPr lang="en-US" sz="3600" b="1" spc="300" dirty="0">
              <a:latin typeface="Not Tuned TV"/>
              <a:cs typeface="Not Tuned TV"/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398" y="2171343"/>
            <a:ext cx="7953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800" dirty="0" smtClean="0">
                <a:latin typeface="Not Tuned TV"/>
                <a:cs typeface="Not Tuned TV"/>
              </a:rPr>
              <a:t>FINAL PROGRESS REPORT</a:t>
            </a:r>
            <a:endParaRPr lang="en-US" sz="3600" b="1" spc="800" dirty="0">
              <a:latin typeface="Not Tuned TV"/>
              <a:cs typeface="Not Tuned TV"/>
            </a:endParaRPr>
          </a:p>
          <a:p>
            <a:pPr algn="just"/>
            <a:endParaRPr lang="en-US" sz="2000" spc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3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81620" y="3061298"/>
            <a:ext cx="5647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Find shops location</a:t>
            </a:r>
            <a:r>
              <a:rPr lang="th-TH" sz="4400" b="1" dirty="0" smtClean="0">
                <a:latin typeface="Arabica"/>
                <a:cs typeface="Arabica"/>
              </a:rPr>
              <a:t> </a:t>
            </a:r>
          </a:p>
          <a:p>
            <a:pPr algn="ctr"/>
            <a:r>
              <a:rPr lang="en-US" sz="4400" b="1" dirty="0" smtClean="0">
                <a:latin typeface="Arabica"/>
                <a:cs typeface="Arabica"/>
              </a:rPr>
              <a:t>and </a:t>
            </a:r>
            <a:endParaRPr lang="th-TH" sz="4400" b="1" dirty="0" smtClean="0">
              <a:latin typeface="Arabica"/>
              <a:cs typeface="Arabica"/>
            </a:endParaRPr>
          </a:p>
          <a:p>
            <a:pPr algn="ctr"/>
            <a:r>
              <a:rPr lang="en-US" sz="4400" b="1" dirty="0" smtClean="0">
                <a:latin typeface="Arabica"/>
                <a:cs typeface="Arabica"/>
              </a:rPr>
              <a:t>guide the direction </a:t>
            </a:r>
            <a:endParaRPr lang="en-US" sz="4400" b="1" dirty="0">
              <a:latin typeface="Arabica"/>
              <a:cs typeface="Arabica"/>
            </a:endParaRPr>
          </a:p>
        </p:txBody>
      </p:sp>
      <p:pic>
        <p:nvPicPr>
          <p:cNvPr id="9" name="Picture 8" descr="Google-Pi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03" y="1989662"/>
            <a:ext cx="1524001" cy="1524001"/>
          </a:xfrm>
          <a:prstGeom prst="rect">
            <a:avLst/>
          </a:prstGeom>
        </p:spPr>
      </p:pic>
      <p:pic>
        <p:nvPicPr>
          <p:cNvPr id="3" name="Picture 2" descr="magn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01" y="1993461"/>
            <a:ext cx="2858176" cy="3195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8992" y="4862199"/>
            <a:ext cx="403225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abica"/>
                <a:cs typeface="Arabica"/>
              </a:rPr>
              <a:t>Advertise shops</a:t>
            </a:r>
            <a:endParaRPr lang="en-US" sz="5400" b="1" dirty="0">
              <a:latin typeface="Arabica"/>
              <a:cs typeface="Arabica"/>
            </a:endParaRPr>
          </a:p>
        </p:txBody>
      </p:sp>
      <p:pic>
        <p:nvPicPr>
          <p:cNvPr id="11" name="Picture 10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69054" y="203352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Aims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5048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eautiful-Hnads-Holding-Smartphone-Flat-Icon-Desig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22357"/>
            <a:ext cx="7683500" cy="3873500"/>
          </a:xfrm>
          <a:prstGeom prst="rect">
            <a:avLst/>
          </a:prstGeom>
        </p:spPr>
      </p:pic>
      <p:pic>
        <p:nvPicPr>
          <p:cNvPr id="3" name="Picture 2" descr="35596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041" y="2704254"/>
            <a:ext cx="2648107" cy="2648107"/>
          </a:xfrm>
          <a:prstGeom prst="rect">
            <a:avLst/>
          </a:prstGeom>
        </p:spPr>
      </p:pic>
      <p:pic>
        <p:nvPicPr>
          <p:cNvPr id="6" name="Picture 5" descr="yellbu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631">
            <a:off x="2169954" y="652128"/>
            <a:ext cx="2888817" cy="2888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174322">
            <a:off x="2617553" y="1144537"/>
            <a:ext cx="18875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Open source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11" name="Picture 10" descr="menubutton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2540" y="230799"/>
            <a:ext cx="4201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Objectives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415323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02540" y="230799"/>
            <a:ext cx="4201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Objectives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1409323498_responsive_design_web_usability_scalable_website_page_layout_computer_interface_resize_internet_content_adjustable_site_flexible_mobile_phone_flat_design_icon-2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8" y="1779776"/>
            <a:ext cx="4623301" cy="4623301"/>
          </a:xfrm>
          <a:prstGeom prst="rect">
            <a:avLst/>
          </a:prstGeom>
        </p:spPr>
      </p:pic>
      <p:pic>
        <p:nvPicPr>
          <p:cNvPr id="8" name="Picture 7" descr="engineering_tools_working_maintenance_equipment_service_flat_icon_symbol-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907" y="4235786"/>
            <a:ext cx="2086662" cy="2086662"/>
          </a:xfrm>
          <a:prstGeom prst="rect">
            <a:avLst/>
          </a:prstGeom>
        </p:spPr>
      </p:pic>
      <p:pic>
        <p:nvPicPr>
          <p:cNvPr id="14" name="Picture 13" descr="eye_vision_watch_looking_surveillance_privacy_eyesight_open_control_secure_big_brother_data_search_review_public_protection_spy_web_flat_design_icon-5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418" y="1958295"/>
            <a:ext cx="2086662" cy="20866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74896" y="1373924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Explore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1360" y="6165794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manage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39249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58597" y="203352"/>
            <a:ext cx="23806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Limits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958" y="2294662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Operates on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6816" y="2265249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requires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4146" y="4617736"/>
            <a:ext cx="2482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Internet</a:t>
            </a: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connection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8485" y="2294662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No security  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52000" y="4633226"/>
            <a:ext cx="3749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Inappropriate </a:t>
            </a:r>
            <a:endParaRPr lang="en-US" sz="3600" b="1" dirty="0">
              <a:latin typeface="Arabica"/>
              <a:cs typeface="Arabica"/>
            </a:endParaRP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information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14" name="Picture 13" descr="Screen Shot 2557-03-28 at 9.0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46" y="2987463"/>
            <a:ext cx="1623820" cy="1645763"/>
          </a:xfrm>
          <a:prstGeom prst="rect">
            <a:avLst/>
          </a:prstGeom>
        </p:spPr>
      </p:pic>
      <p:pic>
        <p:nvPicPr>
          <p:cNvPr id="16" name="Picture 15" descr="wifi-2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02" y="2734805"/>
            <a:ext cx="2098084" cy="2098084"/>
          </a:xfrm>
          <a:prstGeom prst="rect">
            <a:avLst/>
          </a:prstGeom>
        </p:spPr>
      </p:pic>
      <p:pic>
        <p:nvPicPr>
          <p:cNvPr id="17" name="Picture 16" descr="android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13" y="2971973"/>
            <a:ext cx="1653672" cy="16536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4910" y="4582090"/>
            <a:ext cx="2482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Android </a:t>
            </a:r>
            <a:r>
              <a:rPr lang="en-US" sz="3600" b="1" dirty="0" err="1" smtClean="0">
                <a:latin typeface="Arabica"/>
                <a:cs typeface="Arabica"/>
              </a:rPr>
              <a:t>os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19" name="Picture 18" descr="menubutton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1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764" y="1496373"/>
            <a:ext cx="88332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Final Progress Report 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Work items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8000" y="42227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83873" y="260850"/>
            <a:ext cx="423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Work items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>
            <a:hlinkClick r:id="rId4" action="ppaction://hlinksldjump"/>
          </p:cNvPr>
          <p:cNvSpPr txBox="1"/>
          <p:nvPr/>
        </p:nvSpPr>
        <p:spPr>
          <a:xfrm>
            <a:off x="126785" y="1536262"/>
            <a:ext cx="2559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Project </a:t>
            </a:r>
          </a:p>
          <a:p>
            <a:pPr algn="ctr"/>
            <a:r>
              <a:rPr lang="en-US" sz="4400" b="1" dirty="0" smtClean="0">
                <a:latin typeface="Arabica"/>
                <a:cs typeface="Arabica"/>
              </a:rPr>
              <a:t>plan</a:t>
            </a:r>
            <a:endParaRPr lang="en-US" sz="4400" b="1" dirty="0">
              <a:latin typeface="Arabica"/>
              <a:cs typeface="Arabica"/>
            </a:endParaRPr>
          </a:p>
        </p:txBody>
      </p:sp>
      <p:sp>
        <p:nvSpPr>
          <p:cNvPr id="6" name="TextBox 5">
            <a:hlinkClick r:id="rId5" action="ppaction://hlinksldjump"/>
          </p:cNvPr>
          <p:cNvSpPr txBox="1"/>
          <p:nvPr/>
        </p:nvSpPr>
        <p:spPr>
          <a:xfrm>
            <a:off x="1998358" y="1428205"/>
            <a:ext cx="44007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SRS</a:t>
            </a:r>
            <a:br>
              <a:rPr lang="en-US" sz="4400" b="1" dirty="0" smtClean="0">
                <a:latin typeface="Arabica"/>
                <a:cs typeface="Arabica"/>
              </a:rPr>
            </a:br>
            <a:r>
              <a:rPr lang="en-US" sz="2800" spc="200" dirty="0" smtClean="0">
                <a:latin typeface="MAW "/>
                <a:cs typeface="MAW "/>
              </a:rPr>
              <a:t>software requirement specification] </a:t>
            </a:r>
            <a:endParaRPr lang="en-US" sz="4400" spc="200" dirty="0">
              <a:latin typeface="MAW "/>
              <a:cs typeface="MAW "/>
            </a:endParaRPr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5469288" y="1410564"/>
            <a:ext cx="3697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SDD</a:t>
            </a:r>
            <a:br>
              <a:rPr lang="en-US" sz="4400" b="1" dirty="0" smtClean="0">
                <a:latin typeface="Arabica"/>
                <a:cs typeface="Arabica"/>
              </a:rPr>
            </a:br>
            <a:r>
              <a:rPr lang="en-US" sz="2800" spc="200" dirty="0" smtClean="0">
                <a:latin typeface="MAW "/>
                <a:cs typeface="MAW "/>
              </a:rPr>
              <a:t>[software design document] </a:t>
            </a:r>
            <a:endParaRPr lang="en-US" sz="2800" spc="200" dirty="0">
              <a:latin typeface="MAW "/>
              <a:cs typeface="MAW "/>
            </a:endParaRPr>
          </a:p>
        </p:txBody>
      </p:sp>
      <p:sp>
        <p:nvSpPr>
          <p:cNvPr id="10" name="TextBox 9">
            <a:hlinkClick r:id="rId7" action="ppaction://hlinksldjump"/>
          </p:cNvPr>
          <p:cNvSpPr txBox="1"/>
          <p:nvPr/>
        </p:nvSpPr>
        <p:spPr>
          <a:xfrm>
            <a:off x="-260169" y="3624605"/>
            <a:ext cx="3172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Test plan</a:t>
            </a:r>
            <a:endParaRPr lang="en-US" sz="44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2595" y="3603617"/>
            <a:ext cx="3172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Test record</a:t>
            </a:r>
            <a:endParaRPr lang="en-US" sz="44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0528" y="3389132"/>
            <a:ext cx="4007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Traceability</a:t>
            </a:r>
            <a:br>
              <a:rPr lang="en-US" sz="4000" b="1" dirty="0" smtClean="0">
                <a:latin typeface="Arabica"/>
                <a:cs typeface="Arabica"/>
              </a:rPr>
            </a:br>
            <a:r>
              <a:rPr lang="en-US" sz="4000" b="1" dirty="0" smtClean="0">
                <a:latin typeface="Arabica"/>
                <a:cs typeface="Arabica"/>
              </a:rPr>
              <a:t>record</a:t>
            </a:r>
            <a:endParaRPr lang="en-US" sz="4000" b="1" dirty="0">
              <a:latin typeface="Arabica"/>
              <a:cs typeface="Arabica"/>
            </a:endParaRPr>
          </a:p>
        </p:txBody>
      </p:sp>
      <p:sp>
        <p:nvSpPr>
          <p:cNvPr id="13" name="TextBox 12">
            <a:hlinkClick r:id="rId7" action="ppaction://hlinksldjump"/>
          </p:cNvPr>
          <p:cNvSpPr txBox="1"/>
          <p:nvPr/>
        </p:nvSpPr>
        <p:spPr>
          <a:xfrm>
            <a:off x="5850870" y="5119747"/>
            <a:ext cx="3172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Change request</a:t>
            </a:r>
            <a:endParaRPr lang="en-US" sz="4400" b="1" dirty="0">
              <a:latin typeface="Arabica"/>
              <a:cs typeface="Arabica"/>
            </a:endParaRPr>
          </a:p>
        </p:txBody>
      </p:sp>
      <p:sp>
        <p:nvSpPr>
          <p:cNvPr id="14" name="TextBox 13">
            <a:hlinkClick r:id="rId7" action="ppaction://hlinksldjump"/>
          </p:cNvPr>
          <p:cNvSpPr txBox="1"/>
          <p:nvPr/>
        </p:nvSpPr>
        <p:spPr>
          <a:xfrm>
            <a:off x="12484" y="5207576"/>
            <a:ext cx="3172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Project status report</a:t>
            </a:r>
            <a:endParaRPr lang="en-US" sz="4000" b="1" dirty="0">
              <a:latin typeface="Arabica"/>
              <a:cs typeface="Arabica"/>
            </a:endParaRPr>
          </a:p>
        </p:txBody>
      </p:sp>
      <p:sp>
        <p:nvSpPr>
          <p:cNvPr id="15" name="TextBox 14">
            <a:hlinkClick r:id="rId7" action="ppaction://hlinksldjump"/>
          </p:cNvPr>
          <p:cNvSpPr txBox="1"/>
          <p:nvPr/>
        </p:nvSpPr>
        <p:spPr>
          <a:xfrm>
            <a:off x="2987533" y="5190311"/>
            <a:ext cx="3172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Executive summary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86482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15214" y="215310"/>
            <a:ext cx="4535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Project Plan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4" name="Picture 3" descr="iterative-mode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7" y="1551149"/>
            <a:ext cx="7498873" cy="501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7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879868" y="192233"/>
            <a:ext cx="4055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Repository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2" name="Picture 1" descr="repository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30" y="1370346"/>
            <a:ext cx="4115741" cy="5487654"/>
          </a:xfrm>
          <a:prstGeom prst="rect">
            <a:avLst/>
          </a:prstGeom>
        </p:spPr>
      </p:pic>
      <p:pic>
        <p:nvPicPr>
          <p:cNvPr id="3" name="Picture 2" descr="Github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03" y="2302038"/>
            <a:ext cx="3630453" cy="363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9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98925" y="215310"/>
            <a:ext cx="5297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SRS Document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5" name="Picture 4" descr="Flat-Pencil-and-Ruler-P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6492" y="1878992"/>
            <a:ext cx="894285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Use Case</a:t>
            </a:r>
          </a:p>
          <a:p>
            <a:pPr marL="571500" indent="-571500">
              <a:buFont typeface="Arial"/>
              <a:buChar char="•"/>
            </a:pPr>
            <a:r>
              <a:rPr lang="en-US" sz="3600" spc="200" dirty="0">
                <a:latin typeface="MAW "/>
                <a:cs typeface="MAW "/>
              </a:rPr>
              <a:t>User Requirement Specification (URS) </a:t>
            </a:r>
            <a:br>
              <a:rPr lang="en-US" sz="3600" spc="200" dirty="0">
                <a:latin typeface="MAW "/>
                <a:cs typeface="MAW "/>
              </a:rPr>
            </a:br>
            <a:r>
              <a:rPr lang="en-US" sz="3600" spc="200" dirty="0">
                <a:latin typeface="MAW "/>
                <a:cs typeface="MAW "/>
              </a:rPr>
              <a:t>and Description</a:t>
            </a:r>
          </a:p>
          <a:p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Activity Diagram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System </a:t>
            </a:r>
            <a:r>
              <a:rPr lang="en-US" sz="3600" spc="200" dirty="0">
                <a:latin typeface="MAW "/>
                <a:cs typeface="MAW "/>
              </a:rPr>
              <a:t>Requirement Specification </a:t>
            </a:r>
            <a:r>
              <a:rPr lang="en-US" sz="3600" spc="200" dirty="0" smtClean="0">
                <a:latin typeface="MAW "/>
                <a:cs typeface="MAW "/>
              </a:rPr>
              <a:t>(SRS</a:t>
            </a:r>
            <a:r>
              <a:rPr lang="en-US" sz="3600" spc="200" dirty="0">
                <a:latin typeface="MAW "/>
                <a:cs typeface="MAW "/>
              </a:rPr>
              <a:t>) </a:t>
            </a:r>
            <a:endParaRPr lang="en-US" sz="300" spc="200" dirty="0">
              <a:latin typeface="MAW "/>
              <a:cs typeface="MAW 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4992" y="3018477"/>
            <a:ext cx="396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65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( W: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19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, M: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46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)</a:t>
            </a:r>
            <a:endParaRPr lang="en-US" sz="3600" b="1" dirty="0">
              <a:solidFill>
                <a:srgbClr val="000000"/>
              </a:solidFill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6672" y="3604016"/>
            <a:ext cx="513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61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(W: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18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, M: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43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)</a:t>
            </a:r>
            <a:endParaRPr lang="en-US" sz="3600" b="1" dirty="0">
              <a:solidFill>
                <a:srgbClr val="000000"/>
              </a:solidFill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9444" y="1896633"/>
            <a:ext cx="126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Arabica"/>
                <a:cs typeface="Arabica"/>
              </a:rPr>
              <a:t>2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7726" y="4647812"/>
            <a:ext cx="7011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134 </a:t>
            </a:r>
            <a:r>
              <a:rPr lang="en-US" sz="3600" b="1" dirty="0" smtClean="0">
                <a:latin typeface="Arabica"/>
                <a:cs typeface="Arabica"/>
              </a:rPr>
              <a:t>( W</a:t>
            </a:r>
            <a:r>
              <a:rPr lang="en-US" sz="3600" b="1" dirty="0">
                <a:latin typeface="Arabica"/>
                <a:cs typeface="Arabica"/>
              </a:rPr>
              <a:t>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42</a:t>
            </a:r>
            <a:r>
              <a:rPr lang="en-US" sz="3600" b="1" dirty="0" smtClean="0">
                <a:latin typeface="Arabica"/>
                <a:cs typeface="Arabica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,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M</a:t>
            </a:r>
            <a:r>
              <a:rPr lang="en-US" sz="3600" b="1" dirty="0">
                <a:solidFill>
                  <a:srgbClr val="000000"/>
                </a:solidFill>
                <a:latin typeface="Arabica"/>
                <a:cs typeface="Arabica"/>
              </a:rPr>
              <a:t>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92</a:t>
            </a:r>
            <a:r>
              <a:rPr lang="en-US" sz="3600" b="1" dirty="0" smtClean="0">
                <a:latin typeface="Arabica"/>
                <a:cs typeface="Arabica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)</a:t>
            </a:r>
            <a:endParaRPr lang="en-US" sz="3600" b="1" dirty="0">
              <a:solidFill>
                <a:srgbClr val="000000"/>
              </a:solidFill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326045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01145" y="292760"/>
            <a:ext cx="7058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Requirement Analysis</a:t>
            </a:r>
            <a:endParaRPr lang="en-US" sz="48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2" name="Picture 1" descr="turn-right-arrow_318-92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41963">
            <a:off x="7575739" y="3138496"/>
            <a:ext cx="1928500" cy="1792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25281" y="2319789"/>
            <a:ext cx="2559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Use case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48277" y="2319789"/>
            <a:ext cx="157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Arabica"/>
                <a:cs typeface="Arabica"/>
              </a:rPr>
              <a:t>urs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3460" y="4390654"/>
            <a:ext cx="2665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Activity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diagram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875" y="2319416"/>
            <a:ext cx="240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feature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4635" y="4400661"/>
            <a:ext cx="3060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Arabica"/>
                <a:cs typeface="Arabica"/>
              </a:rPr>
              <a:t>Urs</a:t>
            </a:r>
            <a:r>
              <a:rPr lang="en-US" sz="4800" b="1" dirty="0" smtClean="0">
                <a:latin typeface="Arabica"/>
                <a:cs typeface="Arabica"/>
              </a:rPr>
              <a:t> </a:t>
            </a:r>
          </a:p>
          <a:p>
            <a:pPr algn="ctr"/>
            <a:r>
              <a:rPr lang="en-US" sz="4800" b="1" dirty="0" smtClean="0">
                <a:latin typeface="Arabica"/>
                <a:cs typeface="Arabica"/>
              </a:rPr>
              <a:t>description</a:t>
            </a:r>
            <a:endParaRPr lang="en-US" sz="4800" b="1" dirty="0">
              <a:latin typeface="Arabica"/>
              <a:cs typeface="Arabica"/>
            </a:endParaRPr>
          </a:p>
        </p:txBody>
      </p:sp>
      <p:pic>
        <p:nvPicPr>
          <p:cNvPr id="3" name="Picture 2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11" y="2517112"/>
            <a:ext cx="1256550" cy="633301"/>
          </a:xfrm>
          <a:prstGeom prst="rect">
            <a:avLst/>
          </a:prstGeom>
        </p:spPr>
      </p:pic>
      <p:pic>
        <p:nvPicPr>
          <p:cNvPr id="11" name="Picture 10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96" y="2517112"/>
            <a:ext cx="1256550" cy="633301"/>
          </a:xfrm>
          <a:prstGeom prst="rect">
            <a:avLst/>
          </a:prstGeom>
        </p:spPr>
      </p:pic>
      <p:pic>
        <p:nvPicPr>
          <p:cNvPr id="12" name="Picture 11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99761" y="4692148"/>
            <a:ext cx="1256550" cy="6256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1804" y="4526710"/>
            <a:ext cx="15728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Arabica"/>
                <a:cs typeface="Arabica"/>
              </a:rPr>
              <a:t>srs</a:t>
            </a:r>
            <a:endParaRPr lang="en-US" sz="4800" b="1" dirty="0">
              <a:latin typeface="Arabica"/>
              <a:cs typeface="Arabica"/>
            </a:endParaRPr>
          </a:p>
        </p:txBody>
      </p:sp>
      <p:pic>
        <p:nvPicPr>
          <p:cNvPr id="14" name="Picture 13" descr="MTL5E7dT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60917" y="4692148"/>
            <a:ext cx="1256550" cy="62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6777" y="81271"/>
            <a:ext cx="32158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pc="3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Agenda</a:t>
            </a:r>
            <a:endParaRPr lang="en-US" sz="66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13" name="Rounded Rectangle 12">
            <a:hlinkClick r:id="rId2" action="ppaction://hlinksldjump"/>
          </p:cNvPr>
          <p:cNvSpPr>
            <a:spLocks/>
          </p:cNvSpPr>
          <p:nvPr/>
        </p:nvSpPr>
        <p:spPr>
          <a:xfrm>
            <a:off x="688756" y="2457908"/>
            <a:ext cx="3686253" cy="854707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Introduction</a:t>
            </a:r>
            <a:endParaRPr lang="en-US" sz="1200" b="1" dirty="0">
              <a:latin typeface="Arabica"/>
              <a:cs typeface="Arabica"/>
            </a:endParaRPr>
          </a:p>
        </p:txBody>
      </p:sp>
      <p:sp>
        <p:nvSpPr>
          <p:cNvPr id="14" name="Rounded Rectangle 13">
            <a:hlinkClick r:id="rId3" action="ppaction://hlinksldjump"/>
          </p:cNvPr>
          <p:cNvSpPr>
            <a:spLocks/>
          </p:cNvSpPr>
          <p:nvPr/>
        </p:nvSpPr>
        <p:spPr>
          <a:xfrm>
            <a:off x="4769168" y="2457908"/>
            <a:ext cx="3686253" cy="854707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Final Progress </a:t>
            </a:r>
            <a:r>
              <a:rPr lang="en-US" sz="3200" b="1" dirty="0">
                <a:solidFill>
                  <a:schemeClr val="tx1"/>
                </a:solidFill>
                <a:latin typeface="Arabica"/>
                <a:cs typeface="Arabica"/>
              </a:rPr>
              <a:t>report </a:t>
            </a:r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Arabica"/>
                <a:cs typeface="Arabica"/>
              </a:rPr>
              <a:t>work items</a:t>
            </a:r>
          </a:p>
          <a:p>
            <a:pPr algn="ctr"/>
            <a:endParaRPr lang="en-US" sz="1050" dirty="0"/>
          </a:p>
        </p:txBody>
      </p:sp>
      <p:sp>
        <p:nvSpPr>
          <p:cNvPr id="17" name="Rounded Rectangle 16">
            <a:hlinkClick r:id="rId4" action="ppaction://hlinksldjump"/>
          </p:cNvPr>
          <p:cNvSpPr>
            <a:spLocks/>
          </p:cNvSpPr>
          <p:nvPr/>
        </p:nvSpPr>
        <p:spPr>
          <a:xfrm>
            <a:off x="2778323" y="4981608"/>
            <a:ext cx="3677717" cy="854708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Mistakes and problems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200" b="1" dirty="0">
              <a:latin typeface="MAW "/>
              <a:cs typeface="MAW "/>
            </a:endParaRPr>
          </a:p>
        </p:txBody>
      </p:sp>
      <p:sp>
        <p:nvSpPr>
          <p:cNvPr id="9" name="Rounded Rectangle 8">
            <a:hlinkClick r:id="rId5" action="ppaction://hlinksldjump"/>
          </p:cNvPr>
          <p:cNvSpPr>
            <a:spLocks/>
          </p:cNvSpPr>
          <p:nvPr/>
        </p:nvSpPr>
        <p:spPr>
          <a:xfrm>
            <a:off x="4769168" y="3715738"/>
            <a:ext cx="3677717" cy="841445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Software demo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100" b="1" dirty="0">
              <a:latin typeface="Arabica"/>
              <a:cs typeface="Arabica"/>
            </a:endParaRPr>
          </a:p>
        </p:txBody>
      </p:sp>
      <p:sp>
        <p:nvSpPr>
          <p:cNvPr id="7" name="Rounded Rectangle 6">
            <a:hlinkClick r:id="rId6" action="ppaction://hlinksldjump"/>
          </p:cNvPr>
          <p:cNvSpPr>
            <a:spLocks/>
          </p:cNvSpPr>
          <p:nvPr/>
        </p:nvSpPr>
        <p:spPr>
          <a:xfrm>
            <a:off x="688756" y="3715738"/>
            <a:ext cx="3677717" cy="841445"/>
          </a:xfrm>
          <a:prstGeom prst="roundRect">
            <a:avLst/>
          </a:prstGeom>
          <a:solidFill>
            <a:srgbClr val="FFF8E3"/>
          </a:solidFill>
          <a:ln>
            <a:noFill/>
          </a:ln>
          <a:effectLst>
            <a:glow rad="101600">
              <a:srgbClr val="FFDBB5">
                <a:alpha val="7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rabica"/>
                <a:cs typeface="Arabica"/>
              </a:rPr>
              <a:t>Our system</a:t>
            </a:r>
            <a:endParaRPr lang="en-US" sz="3200" b="1" dirty="0">
              <a:solidFill>
                <a:schemeClr val="tx1"/>
              </a:solidFill>
              <a:latin typeface="Arabica"/>
              <a:cs typeface="Arabica"/>
            </a:endParaRPr>
          </a:p>
          <a:p>
            <a:pPr algn="ctr"/>
            <a:endParaRPr lang="en-US" sz="11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395705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Flat-Pencil-and-Ruler-PS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2739" y="215310"/>
            <a:ext cx="6199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Design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1077" y="2128351"/>
            <a:ext cx="8942853" cy="3647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System Architecture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Class Diagram and Description</a:t>
            </a:r>
          </a:p>
          <a:p>
            <a:pPr marL="571500" indent="-571500">
              <a:buFont typeface="Arial"/>
              <a:buChar char="•"/>
            </a:pPr>
            <a:endParaRPr lang="en-US" sz="300" spc="200" dirty="0" smtClean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Sequence Diagram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Database Design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User Interface Design</a:t>
            </a:r>
          </a:p>
          <a:p>
            <a:pPr marL="571500" indent="-571500">
              <a:buFont typeface="Arial"/>
              <a:buChar char="•"/>
            </a:pPr>
            <a:endParaRPr lang="en-US" sz="300" spc="200" dirty="0">
              <a:latin typeface="MAW "/>
              <a:cs typeface="MAW "/>
            </a:endParaRPr>
          </a:p>
          <a:p>
            <a:pPr marL="571500" indent="-571500">
              <a:buFont typeface="Arial"/>
              <a:buChar char="•"/>
            </a:pPr>
            <a:r>
              <a:rPr lang="en-US" sz="3600" spc="200" dirty="0" smtClean="0">
                <a:latin typeface="MAW "/>
                <a:cs typeface="MAW "/>
              </a:rPr>
              <a:t>Traceability Record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7543" y="3306360"/>
            <a:ext cx="396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60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( W: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15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, M: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45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)</a:t>
            </a:r>
            <a:endParaRPr lang="en-US" sz="3600" b="1" dirty="0">
              <a:solidFill>
                <a:srgbClr val="000000"/>
              </a:solidFill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2384" y="3882127"/>
            <a:ext cx="2011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16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tables</a:t>
            </a:r>
            <a:endParaRPr lang="en-US" sz="3600" b="1" dirty="0">
              <a:solidFill>
                <a:srgbClr val="000000"/>
              </a:solidFill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8112" y="2677670"/>
            <a:ext cx="73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41</a:t>
            </a:r>
            <a:endParaRPr lang="en-US" sz="3600" b="1" dirty="0">
              <a:solidFill>
                <a:srgbClr val="000000"/>
              </a:solidFill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84430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83424" y="311175"/>
            <a:ext cx="7738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Construction</a:t>
            </a:r>
            <a:endParaRPr lang="en-US" sz="48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>
            <a:hlinkClick r:id="rId4" action="ppaction://hlinksldjump"/>
          </p:cNvPr>
          <p:cNvSpPr txBox="1"/>
          <p:nvPr/>
        </p:nvSpPr>
        <p:spPr>
          <a:xfrm>
            <a:off x="659544" y="1608705"/>
            <a:ext cx="44007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SRS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requirement specification] </a:t>
            </a:r>
            <a:endParaRPr lang="en-US" sz="4800" spc="200" dirty="0">
              <a:latin typeface="MAW "/>
              <a:cs typeface="MAW "/>
            </a:endParaRPr>
          </a:p>
        </p:txBody>
      </p:sp>
      <p:sp>
        <p:nvSpPr>
          <p:cNvPr id="5" name="TextBox 4">
            <a:hlinkClick r:id="rId5" action="ppaction://hlinksldjump"/>
          </p:cNvPr>
          <p:cNvSpPr txBox="1"/>
          <p:nvPr/>
        </p:nvSpPr>
        <p:spPr>
          <a:xfrm>
            <a:off x="4407651" y="1604770"/>
            <a:ext cx="36975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SDD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3200" spc="200" dirty="0" smtClean="0">
                <a:latin typeface="MAW "/>
                <a:cs typeface="MAW "/>
              </a:rPr>
              <a:t>[software design document] </a:t>
            </a:r>
            <a:endParaRPr lang="en-US" sz="3200" spc="200" dirty="0">
              <a:latin typeface="MAW "/>
              <a:cs typeface="MAW "/>
            </a:endParaRPr>
          </a:p>
        </p:txBody>
      </p:sp>
      <p:pic>
        <p:nvPicPr>
          <p:cNvPr id="6" name="Picture 5" descr="phone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23" y="3443479"/>
            <a:ext cx="3192635" cy="2992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7453" y="4670614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200" dirty="0" smtClean="0">
                <a:latin typeface="MAW "/>
                <a:cs typeface="MAW "/>
              </a:rPr>
              <a:t>HanDIYcraft</a:t>
            </a:r>
            <a:endParaRPr lang="en-US" sz="2400" b="1" spc="200" dirty="0">
              <a:latin typeface="MAW "/>
              <a:cs typeface="MAW "/>
            </a:endParaRPr>
          </a:p>
        </p:txBody>
      </p:sp>
      <p:pic>
        <p:nvPicPr>
          <p:cNvPr id="10" name="Picture 9" descr="imac-2x.png"/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" contras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2" y="3945172"/>
            <a:ext cx="2663103" cy="2204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3398" y="4477970"/>
            <a:ext cx="2743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 smtClean="0">
                <a:latin typeface="MAW "/>
                <a:cs typeface="MAW "/>
              </a:rPr>
              <a:t>HanDIYcraft</a:t>
            </a:r>
            <a:endParaRPr lang="en-US" sz="2400" b="1" spc="300" dirty="0">
              <a:latin typeface="MAW "/>
              <a:cs typeface="MAW "/>
            </a:endParaRPr>
          </a:p>
        </p:txBody>
      </p:sp>
    </p:spTree>
    <p:extLst>
      <p:ext uri="{BB962C8B-B14F-4D97-AF65-F5344CB8AC3E}">
        <p14:creationId xmlns:p14="http://schemas.microsoft.com/office/powerpoint/2010/main" val="287834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-Pencil-and-Ruler-P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2739" y="215310"/>
            <a:ext cx="6481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Testing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5" name="Picture 4" descr="wht_box.jpg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9000"/>
                    </a14:imgEffect>
                    <a14:imgEffect>
                      <a14:brightnessContrast bright="2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34" y="2583647"/>
            <a:ext cx="2970561" cy="2961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10504" y="1596489"/>
            <a:ext cx="3508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3600" spc="200" dirty="0" smtClean="0">
                <a:latin typeface="MAW "/>
                <a:cs typeface="MAW "/>
              </a:rPr>
              <a:t>Unit Testing</a:t>
            </a:r>
          </a:p>
        </p:txBody>
      </p:sp>
      <p:pic>
        <p:nvPicPr>
          <p:cNvPr id="13" name="Picture 12" descr="390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64" y="2349344"/>
            <a:ext cx="1675961" cy="167596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974367" y="3789686"/>
            <a:ext cx="1932012" cy="86521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300" dirty="0" smtClean="0">
                <a:latin typeface="MAW "/>
                <a:cs typeface="MAW "/>
              </a:rPr>
              <a:t>Input</a:t>
            </a:r>
            <a:endParaRPr lang="en-US" sz="2400" spc="300" dirty="0">
              <a:latin typeface="MAW "/>
              <a:cs typeface="MAW 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589295" y="3795972"/>
            <a:ext cx="1917976" cy="85892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300" dirty="0" smtClean="0">
                <a:latin typeface="MAW "/>
                <a:cs typeface="MAW "/>
              </a:rPr>
              <a:t>Output</a:t>
            </a:r>
            <a:endParaRPr lang="en-US" sz="2400" spc="300" dirty="0">
              <a:latin typeface="MAW "/>
              <a:cs typeface="MAW 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4419" y="1581241"/>
            <a:ext cx="554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92</a:t>
            </a:r>
            <a:r>
              <a:rPr lang="en-US" sz="3600" b="1" dirty="0" smtClean="0">
                <a:latin typeface="Arabica"/>
                <a:cs typeface="Arabica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( W: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20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, M: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72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)</a:t>
            </a:r>
            <a:endParaRPr lang="en-US" sz="3600" b="1" dirty="0">
              <a:solidFill>
                <a:srgbClr val="000000"/>
              </a:solidFill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417405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lat-Pencil-and-Ruler-P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1" y="3064976"/>
            <a:ext cx="4745524" cy="4745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2739" y="215310"/>
            <a:ext cx="6481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Testing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3" name="Picture 2" descr="BLACKBO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414" y="3064976"/>
            <a:ext cx="2059367" cy="214673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86164" y="3680592"/>
            <a:ext cx="1932012" cy="865211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300" dirty="0" smtClean="0">
                <a:latin typeface="MAW "/>
                <a:cs typeface="MAW "/>
              </a:rPr>
              <a:t>Input</a:t>
            </a:r>
            <a:endParaRPr lang="en-US" sz="2400" spc="300" dirty="0">
              <a:latin typeface="MAW "/>
              <a:cs typeface="MAW 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830781" y="3680592"/>
            <a:ext cx="1917976" cy="85892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300" dirty="0" smtClean="0">
                <a:latin typeface="MAW "/>
                <a:cs typeface="MAW "/>
              </a:rPr>
              <a:t>Output</a:t>
            </a:r>
            <a:endParaRPr lang="en-US" sz="2400" spc="300" dirty="0">
              <a:latin typeface="MAW "/>
              <a:cs typeface="MAW 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410504" y="1596489"/>
            <a:ext cx="487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3600" spc="200" dirty="0" smtClean="0">
                <a:latin typeface="MAW "/>
                <a:cs typeface="MAW "/>
              </a:rPr>
              <a:t>System Testing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74557" y="1581241"/>
            <a:ext cx="554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64</a:t>
            </a:r>
            <a:r>
              <a:rPr lang="en-US" sz="3600" b="1" dirty="0" smtClean="0">
                <a:latin typeface="Arabica"/>
                <a:cs typeface="Arabica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( W: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19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, M: </a:t>
            </a:r>
            <a:r>
              <a:rPr lang="en-US" sz="3600" b="1" dirty="0" smtClean="0">
                <a:solidFill>
                  <a:srgbClr val="FF0000"/>
                </a:solidFill>
                <a:latin typeface="Arabica"/>
                <a:cs typeface="Arabica"/>
              </a:rPr>
              <a:t>45 </a:t>
            </a:r>
            <a:r>
              <a:rPr lang="en-US" sz="3600" b="1" dirty="0" smtClean="0">
                <a:solidFill>
                  <a:srgbClr val="000000"/>
                </a:solidFill>
                <a:latin typeface="Arabica"/>
                <a:cs typeface="Arabica"/>
              </a:rPr>
              <a:t>)</a:t>
            </a:r>
            <a:endParaRPr lang="en-US" sz="3600" b="1" dirty="0">
              <a:solidFill>
                <a:srgbClr val="000000"/>
              </a:solidFill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73451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1804" y="2690837"/>
            <a:ext cx="8833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Our System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557-12-12 at 2.08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5" y="1100513"/>
            <a:ext cx="7518790" cy="55279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2737" y="1100513"/>
            <a:ext cx="178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latin typeface="Arabica"/>
                <a:cs typeface="Arabica"/>
              </a:rPr>
              <a:t>Use case </a:t>
            </a:r>
          </a:p>
        </p:txBody>
      </p:sp>
      <p:pic>
        <p:nvPicPr>
          <p:cNvPr id="9" name="Picture 8" descr="imac-2x.png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 contras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834" y="328327"/>
            <a:ext cx="969334" cy="802279"/>
          </a:xfrm>
          <a:prstGeom prst="rect">
            <a:avLst/>
          </a:prstGeom>
        </p:spPr>
      </p:pic>
      <p:pic>
        <p:nvPicPr>
          <p:cNvPr id="10" name="Picture 9" descr="menubutton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0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 system 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3" y="-100269"/>
            <a:ext cx="7286234" cy="7286234"/>
          </a:xfrm>
          <a:prstGeom prst="rect">
            <a:avLst/>
          </a:prstGeom>
        </p:spPr>
      </p:pic>
      <p:pic>
        <p:nvPicPr>
          <p:cNvPr id="7" name="Picture 6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9454" y="1116003"/>
            <a:ext cx="178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latin typeface="Arabica"/>
                <a:cs typeface="Arabica"/>
              </a:rPr>
              <a:t>Use case </a:t>
            </a:r>
          </a:p>
        </p:txBody>
      </p:sp>
      <p:pic>
        <p:nvPicPr>
          <p:cNvPr id="6" name="Picture 5" descr="phone2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40" y="179275"/>
            <a:ext cx="1175453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35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10186636_3599572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84" y="1439087"/>
            <a:ext cx="669859" cy="750242"/>
          </a:xfrm>
          <a:prstGeom prst="rect">
            <a:avLst/>
          </a:prstGeom>
        </p:spPr>
      </p:pic>
      <p:pic>
        <p:nvPicPr>
          <p:cNvPr id="7" name="Picture 6" descr="1406045_3964714_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84" y="2282744"/>
            <a:ext cx="692649" cy="775767"/>
          </a:xfrm>
          <a:prstGeom prst="rect">
            <a:avLst/>
          </a:prstGeom>
        </p:spPr>
      </p:pic>
      <p:pic>
        <p:nvPicPr>
          <p:cNvPr id="9" name="Picture 8" descr="1981682_16262052_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44" y="3150769"/>
            <a:ext cx="676699" cy="7579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76857" y="4271711"/>
            <a:ext cx="1108268" cy="461665"/>
          </a:xfrm>
          <a:prstGeom prst="rect">
            <a:avLst/>
          </a:prstGeom>
          <a:solidFill>
            <a:srgbClr val="FF80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ketch Rockwell"/>
                <a:cs typeface="Sketch Rockwell"/>
              </a:rPr>
              <a:t>JSON</a:t>
            </a:r>
            <a:endParaRPr lang="en-US" sz="2400" b="1" dirty="0">
              <a:solidFill>
                <a:schemeClr val="bg1"/>
              </a:solidFill>
              <a:latin typeface="Sketch Rockwell"/>
              <a:cs typeface="Sketch Rockwell"/>
            </a:endParaRPr>
          </a:p>
        </p:txBody>
      </p:sp>
      <p:pic>
        <p:nvPicPr>
          <p:cNvPr id="11" name="Picture 10" descr="database-2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42" y="4990164"/>
            <a:ext cx="1454119" cy="1454119"/>
          </a:xfrm>
          <a:prstGeom prst="rect">
            <a:avLst/>
          </a:prstGeom>
        </p:spPr>
      </p:pic>
      <p:pic>
        <p:nvPicPr>
          <p:cNvPr id="13" name="Picture 12" descr="phone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24" y="1454692"/>
            <a:ext cx="2498174" cy="23414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19162" y="5564452"/>
            <a:ext cx="1768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Sketch Rockwell"/>
                <a:cs typeface="Sketch Rockwell"/>
              </a:rPr>
              <a:t>My SQL</a:t>
            </a:r>
            <a:endParaRPr lang="en-US" sz="2400" b="1" dirty="0">
              <a:latin typeface="Sketch Rockwell"/>
              <a:cs typeface="Sketch Rockwel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51809" y="1825106"/>
            <a:ext cx="75186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51809" y="2676327"/>
            <a:ext cx="76726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951809" y="3521468"/>
            <a:ext cx="75186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344651" y="3796116"/>
            <a:ext cx="0" cy="1171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742491" y="3796116"/>
            <a:ext cx="0" cy="11530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92032" y="436805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request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37163" y="436564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response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94324" y="6290597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00" dirty="0">
                <a:latin typeface="MAW "/>
                <a:cs typeface="MAW "/>
              </a:rPr>
              <a:t>S</a:t>
            </a:r>
            <a:r>
              <a:rPr lang="en-US" sz="2400" b="1" spc="100" dirty="0" smtClean="0">
                <a:latin typeface="MAW "/>
                <a:cs typeface="MAW "/>
              </a:rPr>
              <a:t>erver</a:t>
            </a:r>
            <a:endParaRPr lang="en-US" sz="2400" b="1" spc="100" dirty="0">
              <a:latin typeface="MAW "/>
              <a:cs typeface="MAW 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78672" y="1638513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 smtClean="0">
                <a:latin typeface="MAW "/>
                <a:cs typeface="MAW "/>
              </a:rPr>
              <a:t>Visitors</a:t>
            </a:r>
            <a:endParaRPr lang="en-US" sz="2000" b="1" spc="100" dirty="0">
              <a:latin typeface="MAW "/>
              <a:cs typeface="MAW 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86151" y="2501966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>
                <a:latin typeface="MAW "/>
                <a:cs typeface="MAW "/>
              </a:rPr>
              <a:t>B</a:t>
            </a:r>
            <a:r>
              <a:rPr lang="en-US" sz="2000" b="1" spc="100" dirty="0" smtClean="0">
                <a:latin typeface="MAW "/>
                <a:cs typeface="MAW "/>
              </a:rPr>
              <a:t>loggers</a:t>
            </a:r>
            <a:endParaRPr lang="en-US" sz="2000" b="1" spc="100" dirty="0">
              <a:latin typeface="MAW "/>
              <a:cs typeface="MAW 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67438" y="3396006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00" dirty="0" smtClean="0">
                <a:latin typeface="MAW "/>
                <a:cs typeface="MAW "/>
              </a:rPr>
              <a:t>Shopkeepers</a:t>
            </a:r>
            <a:endParaRPr lang="en-US" sz="2000" b="1" spc="100" dirty="0">
              <a:latin typeface="MAW "/>
              <a:cs typeface="MAW "/>
            </a:endParaRPr>
          </a:p>
        </p:txBody>
      </p:sp>
      <p:pic>
        <p:nvPicPr>
          <p:cNvPr id="4" name="Picture 3" descr="imac-2x.png"/>
          <p:cNvPicPr>
            <a:picLocks noChangeAspect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" contrast="-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3" y="4617300"/>
            <a:ext cx="2273172" cy="1881412"/>
          </a:xfrm>
          <a:prstGeom prst="rect">
            <a:avLst/>
          </a:prstGeom>
        </p:spPr>
      </p:pic>
      <p:pic>
        <p:nvPicPr>
          <p:cNvPr id="10" name="Picture 9" descr="ggapi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29" y="1439087"/>
            <a:ext cx="1079516" cy="1079516"/>
          </a:xfrm>
          <a:prstGeom prst="rect">
            <a:avLst/>
          </a:prstGeom>
        </p:spPr>
      </p:pic>
      <p:pic>
        <p:nvPicPr>
          <p:cNvPr id="12" name="Picture 11" descr="facebook-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69" y="2702021"/>
            <a:ext cx="690082" cy="690082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6400733" y="1978845"/>
            <a:ext cx="95516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407978" y="3092601"/>
            <a:ext cx="940911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417752" y="5783222"/>
            <a:ext cx="139845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429563" y="5469967"/>
            <a:ext cx="139845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452190" y="1866465"/>
            <a:ext cx="17265" cy="265617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469455" y="1866463"/>
            <a:ext cx="7326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452542" y="2711843"/>
            <a:ext cx="7495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443693" y="1547032"/>
            <a:ext cx="699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AW "/>
                <a:cs typeface="MAW "/>
              </a:rPr>
              <a:t>Explore</a:t>
            </a:r>
            <a:endParaRPr lang="en-US" sz="1600" dirty="0">
              <a:latin typeface="MAW "/>
              <a:cs typeface="MAW 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60198" y="2387007"/>
            <a:ext cx="74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AW "/>
                <a:cs typeface="MAW "/>
              </a:rPr>
              <a:t>Manage</a:t>
            </a:r>
            <a:endParaRPr lang="en-US" sz="1600" dirty="0">
              <a:latin typeface="MAW "/>
              <a:cs typeface="MAW 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06556" y="6202154"/>
            <a:ext cx="1108268" cy="461665"/>
          </a:xfrm>
          <a:prstGeom prst="rect">
            <a:avLst/>
          </a:prstGeom>
          <a:solidFill>
            <a:srgbClr val="FF80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Sketch Rockwell"/>
                <a:cs typeface="Sketch Rockwell"/>
              </a:rPr>
              <a:t>JSON</a:t>
            </a:r>
            <a:endParaRPr lang="en-US" sz="2400" b="1" dirty="0">
              <a:solidFill>
                <a:schemeClr val="bg1"/>
              </a:solidFill>
              <a:latin typeface="Sketch Rockwell"/>
              <a:cs typeface="Sketch Rockwel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91030" y="488519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request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59163" y="585830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AW "/>
                <a:cs typeface="MAW "/>
              </a:rPr>
              <a:t>response</a:t>
            </a:r>
            <a:endParaRPr lang="en-US" dirty="0">
              <a:latin typeface="MAW "/>
              <a:cs typeface="MAW 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69784" y="225607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00" dirty="0" smtClean="0">
                <a:latin typeface="MAW "/>
                <a:cs typeface="MAW "/>
              </a:rPr>
              <a:t>Google Maps API</a:t>
            </a:r>
            <a:endParaRPr lang="en-US" b="1" spc="100" dirty="0">
              <a:latin typeface="MAW "/>
              <a:cs typeface="MAW 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348889" y="3337674"/>
            <a:ext cx="103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00" dirty="0" smtClean="0">
                <a:latin typeface="MAW "/>
                <a:cs typeface="MAW "/>
              </a:rPr>
              <a:t>Facebook</a:t>
            </a:r>
            <a:endParaRPr lang="en-US" b="1" spc="100" dirty="0">
              <a:latin typeface="MAW "/>
              <a:cs typeface="MAW 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78985" y="280850"/>
            <a:ext cx="356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Architecture</a:t>
            </a:r>
            <a:endParaRPr lang="en-US" sz="4000" b="1" dirty="0">
              <a:latin typeface="Arabica"/>
              <a:cs typeface="Arab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2903" y="5069857"/>
            <a:ext cx="2743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Sketch Rockwell"/>
                <a:cs typeface="Sketch Rockwell"/>
              </a:rPr>
              <a:t>HanDIYcraft</a:t>
            </a:r>
            <a:endParaRPr lang="en-US" sz="2000" b="1" dirty="0">
              <a:latin typeface="Sketch Rockwell"/>
              <a:cs typeface="Sketch Rockwel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16981" y="2307174"/>
            <a:ext cx="2743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Sketch Rockwell"/>
                <a:cs typeface="Sketch Rockwell"/>
              </a:rPr>
              <a:t>HanDIYcraft</a:t>
            </a:r>
            <a:endParaRPr lang="en-US" sz="2000" b="1" dirty="0">
              <a:latin typeface="Sketch Rockwell"/>
              <a:cs typeface="Sketch Rockwel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194324" y="3990126"/>
            <a:ext cx="689765" cy="68976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44007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065" y="4075456"/>
            <a:ext cx="508210" cy="50821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3723892" y="5264029"/>
            <a:ext cx="689765" cy="68976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 descr="44007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33" y="5349359"/>
            <a:ext cx="508210" cy="5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7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assDiagram v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60" y="-90716"/>
            <a:ext cx="7311571" cy="7311571"/>
          </a:xfrm>
          <a:prstGeom prst="rect">
            <a:avLst/>
          </a:prstGeom>
        </p:spPr>
      </p:pic>
      <p:pic>
        <p:nvPicPr>
          <p:cNvPr id="6" name="Picture 5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58185" y="1002155"/>
            <a:ext cx="2007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Class </a:t>
            </a:r>
          </a:p>
          <a:p>
            <a:pPr algn="ctr"/>
            <a:r>
              <a:rPr lang="en-US" sz="3600" b="1" dirty="0" smtClean="0">
                <a:latin typeface="Arabica"/>
                <a:cs typeface="Arabica"/>
              </a:rPr>
              <a:t>diagram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94351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R 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30"/>
            <a:ext cx="9144000" cy="6530770"/>
          </a:xfrm>
          <a:prstGeom prst="rect">
            <a:avLst/>
          </a:prstGeom>
        </p:spPr>
      </p:pic>
      <p:pic>
        <p:nvPicPr>
          <p:cNvPr id="6" name="Picture 5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1475" y="305567"/>
            <a:ext cx="356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Database design</a:t>
            </a:r>
            <a:endParaRPr lang="en-US" sz="40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222372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792" y="2662044"/>
            <a:ext cx="8833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Introduction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9" name="Picture 8" descr="imac-2x.png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79" y="396585"/>
            <a:ext cx="969334" cy="8022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4513" y="328092"/>
            <a:ext cx="562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User interface design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HanDIYcraft-Web Rough GUI Design-V.2.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4" y="2293351"/>
            <a:ext cx="4627864" cy="3470898"/>
          </a:xfrm>
          <a:prstGeom prst="rect">
            <a:avLst/>
          </a:prstGeom>
        </p:spPr>
      </p:pic>
      <p:pic>
        <p:nvPicPr>
          <p:cNvPr id="8" name="Picture 7" descr="Screen Shot 2557-12-13 at 4.23.3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50" y="2522973"/>
            <a:ext cx="4525350" cy="31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6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8" name="Picture 7" descr="phone2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13" y="190441"/>
            <a:ext cx="1097433" cy="10285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4513" y="328092"/>
            <a:ext cx="5622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User interface design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HanDIYcraft-Mobile Rough GUI Design-V.1.0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8991" y="1491201"/>
            <a:ext cx="6982554" cy="5236916"/>
          </a:xfrm>
          <a:prstGeom prst="rect">
            <a:avLst/>
          </a:prstGeom>
        </p:spPr>
      </p:pic>
      <p:pic>
        <p:nvPicPr>
          <p:cNvPr id="6" name="Picture 5" descr="pic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02" y="1473560"/>
            <a:ext cx="3503070" cy="52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4553" y="1905578"/>
            <a:ext cx="5773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abica"/>
                <a:cs typeface="Arabica"/>
              </a:rPr>
              <a:t>M</a:t>
            </a:r>
            <a:r>
              <a:rPr lang="en-US" sz="3200" b="1" dirty="0" smtClean="0">
                <a:latin typeface="Arabica"/>
                <a:cs typeface="Arabica"/>
              </a:rPr>
              <a:t>-URS-09: </a:t>
            </a:r>
            <a:r>
              <a:rPr lang="en-US" sz="2800" spc="200" dirty="0">
                <a:latin typeface="MAW "/>
                <a:cs typeface="MAW "/>
              </a:rPr>
              <a:t>The </a:t>
            </a:r>
            <a:r>
              <a:rPr lang="en-US" sz="2800" spc="200" dirty="0" smtClean="0">
                <a:latin typeface="MAW "/>
                <a:cs typeface="MAW "/>
              </a:rPr>
              <a:t>user randomly sees tutorials that exist in database.</a:t>
            </a:r>
            <a:endParaRPr lang="en-US" sz="2800" b="1" spc="200" dirty="0">
              <a:latin typeface="MAW "/>
              <a:cs typeface="MAW 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6354" y="302900"/>
            <a:ext cx="519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URS &amp; URS Description</a:t>
            </a:r>
            <a:endParaRPr lang="en-US" sz="4000" b="1" dirty="0">
              <a:latin typeface="Arabica"/>
              <a:cs typeface="Arab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4556" y="3084735"/>
            <a:ext cx="192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Input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2" name="Picture 1" descr="click_flat_icon_web_icon_png_circle_icon_click_png_click_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556" y="3854246"/>
            <a:ext cx="1927486" cy="1927486"/>
          </a:xfrm>
          <a:prstGeom prst="rect">
            <a:avLst/>
          </a:prstGeom>
        </p:spPr>
      </p:pic>
      <p:pic>
        <p:nvPicPr>
          <p:cNvPr id="10" name="Picture 9" descr="Screen Shot 2557-03-29 at 1.27.1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46" y="3540147"/>
            <a:ext cx="2561780" cy="25813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8342" y="3087867"/>
            <a:ext cx="192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output</a:t>
            </a:r>
            <a:endParaRPr lang="en-US" sz="36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48784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02093" y="291015"/>
            <a:ext cx="301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URS description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2" name="Picture 1" descr="URS d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42" y="1413065"/>
            <a:ext cx="6413401" cy="55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6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8105" y="317869"/>
            <a:ext cx="519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Activity diagram</a:t>
            </a:r>
          </a:p>
        </p:txBody>
      </p:sp>
      <p:pic>
        <p:nvPicPr>
          <p:cNvPr id="2" name="Picture 1" descr="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05" y="1358368"/>
            <a:ext cx="3196969" cy="58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7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6604" y="145700"/>
            <a:ext cx="1797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Arabica"/>
                <a:cs typeface="Arabica"/>
              </a:rPr>
              <a:t>SRS</a:t>
            </a:r>
            <a:endParaRPr lang="en-US" sz="4400" b="1" dirty="0">
              <a:latin typeface="Arabica"/>
              <a:cs typeface="Arabica"/>
            </a:endParaRPr>
          </a:p>
        </p:txBody>
      </p:sp>
      <p:pic>
        <p:nvPicPr>
          <p:cNvPr id="2" name="Picture 1" descr="S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1" y="2381556"/>
            <a:ext cx="8725664" cy="23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8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6750" y="321055"/>
            <a:ext cx="6143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Class Diagram Description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Screen Shot 2557-12-16 at 10.47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83" y="1517139"/>
            <a:ext cx="7026738" cy="534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5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9465" y="336107"/>
            <a:ext cx="3769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Sequence diagram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SQ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4" y="1436851"/>
            <a:ext cx="8480420" cy="526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6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R 2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31" y="214851"/>
            <a:ext cx="9529967" cy="6806433"/>
          </a:xfrm>
          <a:prstGeom prst="rect">
            <a:avLst/>
          </a:prstGeom>
        </p:spPr>
      </p:pic>
      <p:pic>
        <p:nvPicPr>
          <p:cNvPr id="6" name="Picture 5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8337" y="176018"/>
            <a:ext cx="356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Database</a:t>
            </a:r>
            <a:endParaRPr lang="en-US" sz="4000" b="1" dirty="0">
              <a:latin typeface="Arabica"/>
              <a:cs typeface="Arabica"/>
            </a:endParaRPr>
          </a:p>
        </p:txBody>
      </p:sp>
      <p:sp>
        <p:nvSpPr>
          <p:cNvPr id="2" name="Donut 1"/>
          <p:cNvSpPr/>
          <p:nvPr/>
        </p:nvSpPr>
        <p:spPr>
          <a:xfrm>
            <a:off x="781075" y="1566740"/>
            <a:ext cx="2593498" cy="2300475"/>
          </a:xfrm>
          <a:prstGeom prst="donut">
            <a:avLst>
              <a:gd name="adj" fmla="val 2215"/>
            </a:avLst>
          </a:prstGeom>
          <a:solidFill>
            <a:srgbClr val="FF42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5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0" y="3346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Unit test case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UTC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8" y="1649486"/>
            <a:ext cx="7952764" cy="2433887"/>
          </a:xfrm>
          <a:prstGeom prst="rect">
            <a:avLst/>
          </a:prstGeom>
        </p:spPr>
      </p:pic>
      <p:pic>
        <p:nvPicPr>
          <p:cNvPr id="3" name="Picture 2" descr="UTC tw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7" y="4304401"/>
            <a:ext cx="7575237" cy="24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3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9" name="Picture 8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7" name="Picture 6" descr="di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1" y="841495"/>
            <a:ext cx="4600575" cy="3067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0748" y="3070271"/>
            <a:ext cx="1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 smtClean="0">
                <a:solidFill>
                  <a:srgbClr val="FE368E"/>
                </a:solidFill>
                <a:latin typeface="BoB"/>
                <a:cs typeface="BoB"/>
              </a:rPr>
              <a:t>DO</a:t>
            </a:r>
            <a:endParaRPr lang="en-US" sz="3600" spc="600" dirty="0">
              <a:solidFill>
                <a:srgbClr val="FE368E"/>
              </a:solidFill>
              <a:latin typeface="BoB"/>
              <a:cs typeface="BoB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21423" y="3030987"/>
            <a:ext cx="123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latin typeface="BoB"/>
                <a:cs typeface="BoB"/>
              </a:rPr>
              <a:t>It</a:t>
            </a:r>
            <a:endParaRPr lang="en-US" sz="4000" dirty="0">
              <a:solidFill>
                <a:schemeClr val="accent4">
                  <a:lumMod val="75000"/>
                </a:schemeClr>
              </a:solidFill>
              <a:latin typeface="BoB"/>
              <a:cs typeface="BoB"/>
            </a:endParaRPr>
          </a:p>
        </p:txBody>
      </p:sp>
      <p:pic>
        <p:nvPicPr>
          <p:cNvPr id="13" name="Picture 12" descr="7-Expenses-You-Can-Cut-to-Save-More-Money-by-Mikey-Rox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81" y="3994192"/>
            <a:ext cx="3878343" cy="29257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3321" y="3631849"/>
            <a:ext cx="379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9363"/>
                </a:solidFill>
                <a:latin typeface="BoB"/>
                <a:cs typeface="BoB"/>
              </a:rPr>
              <a:t>Yourself</a:t>
            </a:r>
            <a:endParaRPr lang="en-US" sz="3600" dirty="0">
              <a:solidFill>
                <a:srgbClr val="FF9363"/>
              </a:solidFill>
              <a:latin typeface="BoB"/>
              <a:cs typeface="BoB"/>
            </a:endParaRPr>
          </a:p>
        </p:txBody>
      </p:sp>
      <p:pic>
        <p:nvPicPr>
          <p:cNvPr id="18" name="Picture 17" descr="5240ec35d3198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45" y="1625949"/>
            <a:ext cx="3835225" cy="49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5375" y="-27954"/>
            <a:ext cx="2968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unit Test record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UTC1 re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8" y="1383690"/>
            <a:ext cx="7727910" cy="2901725"/>
          </a:xfrm>
          <a:prstGeom prst="rect">
            <a:avLst/>
          </a:prstGeom>
        </p:spPr>
      </p:pic>
      <p:pic>
        <p:nvPicPr>
          <p:cNvPr id="3" name="Picture 2" descr="UTC two re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8" y="4104733"/>
            <a:ext cx="7710270" cy="265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3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0" y="334650"/>
            <a:ext cx="404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System test case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ST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6" y="1707475"/>
            <a:ext cx="8469924" cy="50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5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5375" y="7328"/>
            <a:ext cx="29686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abica"/>
                <a:cs typeface="Arabica"/>
              </a:rPr>
              <a:t>System Test record</a:t>
            </a:r>
            <a:endParaRPr lang="en-US" sz="4000" b="1" dirty="0">
              <a:latin typeface="Arabica"/>
              <a:cs typeface="Arabica"/>
            </a:endParaRPr>
          </a:p>
        </p:txBody>
      </p:sp>
      <p:pic>
        <p:nvPicPr>
          <p:cNvPr id="2" name="Picture 1" descr="STC re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93" y="2416550"/>
            <a:ext cx="8683754" cy="31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2" y="2130345"/>
            <a:ext cx="8833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Software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Demo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2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0370" y="260212"/>
            <a:ext cx="5225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Demo</a:t>
            </a:r>
            <a:endParaRPr lang="en-US" sz="48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WEB DEMO FIN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453" y="1821130"/>
            <a:ext cx="8925707" cy="4413082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3" name="Colbie Caillat - Fallin' For You [Instrumental]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60628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5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30370" y="260212"/>
            <a:ext cx="52254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Software Demo</a:t>
            </a:r>
            <a:endParaRPr lang="en-US" sz="48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7" name="Colbie Caillat - Fallin' For You [Instrumental]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6045200"/>
            <a:ext cx="812800" cy="812800"/>
          </a:xfrm>
          <a:prstGeom prst="rect">
            <a:avLst/>
          </a:prstGeom>
        </p:spPr>
      </p:pic>
      <p:pic>
        <p:nvPicPr>
          <p:cNvPr id="2" name="MOBILE DEMO FINAL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60991" y="1411293"/>
            <a:ext cx="3836916" cy="5371683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3684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2" y="2130345"/>
            <a:ext cx="8833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 smtClean="0">
                <a:ln w="57150" cmpd="sng">
                  <a:noFill/>
                </a:ln>
                <a:effectLst/>
                <a:latin typeface="DK Pusekatt"/>
                <a:cs typeface="DK Pusekatt"/>
              </a:rPr>
              <a:t>Mistakes and</a:t>
            </a:r>
          </a:p>
          <a:p>
            <a:pPr algn="ctr"/>
            <a:r>
              <a:rPr lang="en-US" sz="8000" b="1" spc="600" dirty="0" smtClean="0">
                <a:ln w="57150" cmpd="sng">
                  <a:noFill/>
                </a:ln>
                <a:solidFill>
                  <a:srgbClr val="000000"/>
                </a:solidFill>
                <a:latin typeface="DK Pusekatt"/>
                <a:cs typeface="DK Pusekatt"/>
              </a:rPr>
              <a:t>Problems</a:t>
            </a:r>
          </a:p>
        </p:txBody>
      </p:sp>
      <p:pic>
        <p:nvPicPr>
          <p:cNvPr id="4" name="Picture 3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04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pic>
        <p:nvPicPr>
          <p:cNvPr id="2" name="Picture 1" descr="Picture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81" y="2140967"/>
            <a:ext cx="2561869" cy="31417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1158" y="2140967"/>
            <a:ext cx="41772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Carelessness and </a:t>
            </a:r>
            <a:r>
              <a:rPr lang="th-TH" sz="4800" b="1" dirty="0" smtClean="0">
                <a:latin typeface="Arabica"/>
                <a:cs typeface="Arabica"/>
              </a:rPr>
              <a:t/>
            </a:r>
            <a:br>
              <a:rPr lang="th-TH" sz="4800" b="1" dirty="0" smtClean="0">
                <a:latin typeface="Arabica"/>
                <a:cs typeface="Arabica"/>
              </a:rPr>
            </a:br>
            <a:r>
              <a:rPr lang="en-US" sz="4800" b="1" dirty="0" smtClean="0">
                <a:latin typeface="Arabica"/>
                <a:cs typeface="Arabica"/>
              </a:rPr>
              <a:t>Less technical knowledge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109030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3" name="Picture 2" descr="errorrandom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85" y="2125911"/>
            <a:ext cx="4946678" cy="371000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6980" y="1536886"/>
            <a:ext cx="4177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Silly mistake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291359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1912" y="1618345"/>
            <a:ext cx="75837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Poor internet </a:t>
            </a:r>
            <a:br>
              <a:rPr lang="en-US" sz="4800" b="1" dirty="0" smtClean="0">
                <a:latin typeface="Arabica"/>
                <a:cs typeface="Arabica"/>
              </a:rPr>
            </a:br>
            <a:r>
              <a:rPr lang="en-US" sz="4800" b="1" dirty="0" smtClean="0">
                <a:latin typeface="Arabica"/>
                <a:cs typeface="Arabica"/>
              </a:rPr>
              <a:t>connection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Wifi-a2-windows-8-metro-sty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338" y="3188005"/>
            <a:ext cx="3245712" cy="32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1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rl-think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4172"/>
            <a:ext cx="5132036" cy="3418335"/>
          </a:xfrm>
          <a:prstGeom prst="rect">
            <a:avLst/>
          </a:prstGeom>
        </p:spPr>
      </p:pic>
      <p:pic>
        <p:nvPicPr>
          <p:cNvPr id="3" name="Picture 2" descr="thinking-lad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46" y="1391800"/>
            <a:ext cx="3194654" cy="4411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2860" y="1754053"/>
            <a:ext cx="453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latin typeface="Arabica"/>
                <a:cs typeface="Arabica"/>
              </a:rPr>
              <a:t>Where?</a:t>
            </a:r>
            <a:endParaRPr lang="en-US" sz="8800" b="1" dirty="0">
              <a:latin typeface="Arabica"/>
              <a:cs typeface="Arab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7407" y="3424173"/>
            <a:ext cx="33745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Arabica"/>
                <a:cs typeface="Arabica"/>
              </a:rPr>
              <a:t>material they want</a:t>
            </a:r>
            <a:endParaRPr lang="en-US" sz="6000" b="1" dirty="0">
              <a:latin typeface="Arabica"/>
              <a:cs typeface="Arabica"/>
            </a:endParaRPr>
          </a:p>
        </p:txBody>
      </p:sp>
      <p:pic>
        <p:nvPicPr>
          <p:cNvPr id="9" name="Picture 8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367275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9045" y="1943268"/>
            <a:ext cx="5000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Time Management</a:t>
            </a:r>
            <a:endParaRPr lang="en-US" sz="4800" b="1" dirty="0">
              <a:latin typeface="Arabica"/>
              <a:cs typeface="Arabica"/>
            </a:endParaRPr>
          </a:p>
        </p:txBody>
      </p:sp>
      <p:pic>
        <p:nvPicPr>
          <p:cNvPr id="3" name="Picture 2" descr="clock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80" y="2922392"/>
            <a:ext cx="3026139" cy="30261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317115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pic>
        <p:nvPicPr>
          <p:cNvPr id="6" name="Picture 5" descr="homer2-300x270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92" y="4135150"/>
            <a:ext cx="3025389" cy="2722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9045" y="1766858"/>
            <a:ext cx="5000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abica"/>
                <a:cs typeface="Arabica"/>
              </a:rPr>
              <a:t>User interface</a:t>
            </a:r>
            <a:endParaRPr lang="en-US" sz="48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73107" y="187277"/>
            <a:ext cx="6070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Mistakes</a:t>
            </a:r>
            <a:r>
              <a:rPr lang="en-US" sz="6000" b="1" spc="600" dirty="0" err="1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4400" b="1" spc="300" dirty="0" err="1" smtClean="0">
                <a:ln w="57150" cmpd="sng">
                  <a:noFill/>
                </a:ln>
                <a:latin typeface="DK Pusekatt"/>
                <a:cs typeface="DK Pusekatt"/>
              </a:rPr>
              <a:t>Problems</a:t>
            </a:r>
            <a:endParaRPr lang="en-US" sz="4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computer_layout_screen_website_development_structure_flat_icon-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82" y="2562571"/>
            <a:ext cx="3905935" cy="3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6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enubutton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1487" y="2360010"/>
            <a:ext cx="883328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Q</a:t>
            </a:r>
            <a:r>
              <a:rPr lang="en-US" sz="11500" b="1" spc="600" dirty="0" smtClean="0">
                <a:ln w="57150" cmpd="sng">
                  <a:noFill/>
                </a:ln>
                <a:latin typeface="BoB"/>
                <a:cs typeface="BoB"/>
              </a:rPr>
              <a:t>&amp;</a:t>
            </a:r>
            <a:r>
              <a:rPr lang="en-US" sz="11500" b="1" spc="600" dirty="0" smtClean="0">
                <a:ln w="57150" cmpd="sng">
                  <a:noFill/>
                </a:ln>
                <a:latin typeface="DK Pusekatt"/>
                <a:cs typeface="DK Pusekatt"/>
              </a:rPr>
              <a:t>A</a:t>
            </a:r>
            <a:endParaRPr lang="en-US" sz="11500" b="1" spc="600" dirty="0" smtClean="0">
              <a:ln w="57150" cmpd="sng">
                <a:noFill/>
              </a:ln>
              <a:effectLst/>
              <a:latin typeface="DK Pusekatt"/>
              <a:cs typeface="DK Pusekatt"/>
            </a:endParaRPr>
          </a:p>
        </p:txBody>
      </p:sp>
    </p:spTree>
    <p:extLst>
      <p:ext uri="{BB962C8B-B14F-4D97-AF65-F5344CB8AC3E}">
        <p14:creationId xmlns:p14="http://schemas.microsoft.com/office/powerpoint/2010/main" val="348242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enubutton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4724" y="295685"/>
            <a:ext cx="4711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Introduction</a:t>
            </a:r>
            <a:endParaRPr lang="en-US" sz="54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682888" y="1509565"/>
            <a:ext cx="1943671" cy="1885560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954165" y="1726835"/>
            <a:ext cx="687808" cy="667244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682888" y="1816370"/>
            <a:ext cx="1943671" cy="1885560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17613" y="1652898"/>
            <a:ext cx="1943671" cy="1885560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61284" y="2268984"/>
            <a:ext cx="1943671" cy="1885560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04467" y="2049880"/>
            <a:ext cx="818433" cy="793964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085934" y="1845997"/>
            <a:ext cx="1534456" cy="1488578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701167" y="1694701"/>
            <a:ext cx="252998" cy="245434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735466" y="1980800"/>
            <a:ext cx="1471697" cy="1427697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682888" y="1282428"/>
            <a:ext cx="402942" cy="390895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281155" y="1630350"/>
            <a:ext cx="402942" cy="390895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9322" y="1273982"/>
            <a:ext cx="823204" cy="798593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839001" y="1796799"/>
            <a:ext cx="1471697" cy="1427697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312120" y="1611494"/>
            <a:ext cx="422379" cy="409751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636540" y="1366060"/>
            <a:ext cx="252998" cy="245434"/>
          </a:xfrm>
          <a:prstGeom prst="ellipse">
            <a:avLst/>
          </a:prstGeom>
          <a:solidFill>
            <a:srgbClr val="6BA1E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151942" y="1747624"/>
            <a:ext cx="4922050" cy="1015663"/>
          </a:xfrm>
          <a:prstGeom prst="rect">
            <a:avLst/>
          </a:prstGeom>
          <a:noFill/>
          <a:effectLst>
            <a:outerShdw blurRad="50800" dist="63500" dir="2700000" algn="tl" rotWithShape="0">
              <a:schemeClr val="tx1">
                <a:lumMod val="95000"/>
                <a:lumOff val="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spc="600" dirty="0" smtClean="0">
                <a:solidFill>
                  <a:srgbClr val="FFAD24"/>
                </a:solidFill>
                <a:latin typeface="Peach Milk"/>
                <a:cs typeface="Peach Milk"/>
              </a:rPr>
              <a:t>Han</a:t>
            </a:r>
            <a:r>
              <a:rPr lang="en-US" sz="6000" spc="600" dirty="0" smtClean="0">
                <a:solidFill>
                  <a:srgbClr val="FFDE5B"/>
                </a:solidFill>
                <a:latin typeface="Peach Milk"/>
                <a:cs typeface="Peach Milk"/>
              </a:rPr>
              <a:t>DIY</a:t>
            </a:r>
            <a:r>
              <a:rPr lang="en-US" sz="6000" spc="600" dirty="0" smtClean="0">
                <a:solidFill>
                  <a:srgbClr val="FFAD24"/>
                </a:solidFill>
                <a:latin typeface="Peach Milk"/>
                <a:cs typeface="Peach Milk"/>
              </a:rPr>
              <a:t>craft</a:t>
            </a:r>
            <a:endParaRPr lang="en-US" sz="6000" spc="600" dirty="0">
              <a:solidFill>
                <a:srgbClr val="FFAD24"/>
              </a:solidFill>
              <a:latin typeface="Peach Milk"/>
              <a:cs typeface="Peach Milk"/>
            </a:endParaRPr>
          </a:p>
        </p:txBody>
      </p:sp>
      <p:pic>
        <p:nvPicPr>
          <p:cNvPr id="4" name="Picture 3" descr="Screen Shot 2557-12-13 at 4.23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23" y="2865698"/>
            <a:ext cx="5736077" cy="3929568"/>
          </a:xfrm>
          <a:prstGeom prst="rect">
            <a:avLst/>
          </a:prstGeom>
        </p:spPr>
      </p:pic>
      <p:pic>
        <p:nvPicPr>
          <p:cNvPr id="5" name="Picture 4" descr="pic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4" y="1940527"/>
            <a:ext cx="3163919" cy="4748892"/>
          </a:xfrm>
          <a:prstGeom prst="rect">
            <a:avLst/>
          </a:prstGeom>
        </p:spPr>
      </p:pic>
      <p:pic>
        <p:nvPicPr>
          <p:cNvPr id="44" name="Picture 43" descr="mascot7.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6124">
            <a:off x="3298936" y="1092013"/>
            <a:ext cx="1915732" cy="1915732"/>
          </a:xfrm>
          <a:prstGeom prst="rect">
            <a:avLst/>
          </a:prstGeom>
          <a:effectLst>
            <a:outerShdw dist="88900" dir="1560000" algn="tl" rotWithShape="0">
              <a:schemeClr val="bg1">
                <a:lumMod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81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65045" y="142186"/>
            <a:ext cx="24691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Users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2" name="Picture 1" descr="10186636_3599572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7" y="2882610"/>
            <a:ext cx="2465311" cy="2761148"/>
          </a:xfrm>
          <a:prstGeom prst="rect">
            <a:avLst/>
          </a:prstGeom>
        </p:spPr>
      </p:pic>
      <p:pic>
        <p:nvPicPr>
          <p:cNvPr id="4" name="Picture 3" descr="1406045_3964714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69" y="2882610"/>
            <a:ext cx="2465311" cy="2761148"/>
          </a:xfrm>
          <a:prstGeom prst="rect">
            <a:avLst/>
          </a:prstGeom>
        </p:spPr>
      </p:pic>
      <p:pic>
        <p:nvPicPr>
          <p:cNvPr id="5" name="Picture 4" descr="1981682_16262052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57" y="2882610"/>
            <a:ext cx="2465310" cy="2761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893" y="5836640"/>
            <a:ext cx="188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visitor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5797" y="5836640"/>
            <a:ext cx="188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blogger</a:t>
            </a:r>
            <a:endParaRPr lang="en-US" sz="3600" b="1" dirty="0">
              <a:latin typeface="Arabica"/>
              <a:cs typeface="Arab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1757" y="5836640"/>
            <a:ext cx="2573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abica"/>
                <a:cs typeface="Arabica"/>
              </a:rPr>
              <a:t>shopkeeper</a:t>
            </a:r>
            <a:endParaRPr lang="en-US" sz="3600" b="1" dirty="0">
              <a:latin typeface="Arabica"/>
              <a:cs typeface="Arabica"/>
            </a:endParaRPr>
          </a:p>
        </p:txBody>
      </p:sp>
      <p:pic>
        <p:nvPicPr>
          <p:cNvPr id="6" name="Picture 5" descr="bluebub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65"/>
                    </a14:imgEffect>
                    <a14:imgEffect>
                      <a14:saturation sat="117000"/>
                    </a14:imgEffect>
                    <a14:imgEffect>
                      <a14:brightnessContrast bright="7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379">
            <a:off x="-60772" y="582468"/>
            <a:ext cx="3503941" cy="35039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87360">
            <a:off x="809196" y="162624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Explore tutorials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12" name="Picture 11" descr="redbub.png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000" contrast="-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3692">
            <a:off x="2862343" y="800681"/>
            <a:ext cx="2803412" cy="2803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74183" y="1537401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manage tutorials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0557" y="150634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send messages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17" name="Picture 16" descr="orngbub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652"/>
                    </a14:imgEffect>
                    <a14:imgEffect>
                      <a14:saturation sat="274000"/>
                    </a14:imgEffect>
                    <a14:imgEffect>
                      <a14:brightnessContrast bright="17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7416">
            <a:off x="6054425" y="847632"/>
            <a:ext cx="3039971" cy="303997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25287" y="1890863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manage </a:t>
            </a:r>
          </a:p>
          <a:p>
            <a:pPr algn="ctr"/>
            <a:r>
              <a:rPr lang="en-US" sz="2400" b="1" dirty="0" smtClean="0">
                <a:latin typeface="Arabica"/>
                <a:cs typeface="Arabica"/>
              </a:rPr>
              <a:t>shops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44557" y="1839389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send messages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5287" y="1839389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Search blogger</a:t>
            </a:r>
            <a:endParaRPr lang="en-US" sz="2400" b="1" dirty="0">
              <a:latin typeface="Arabica"/>
              <a:cs typeface="Arabica"/>
            </a:endParaRPr>
          </a:p>
        </p:txBody>
      </p:sp>
      <p:pic>
        <p:nvPicPr>
          <p:cNvPr id="21" name="Picture 20" descr="menubutton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74183" y="1730959"/>
            <a:ext cx="1887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comment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3627" y="1532641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Explore shops</a:t>
            </a:r>
            <a:endParaRPr lang="en-US" sz="2400" b="1" dirty="0">
              <a:latin typeface="Arabica"/>
              <a:cs typeface="Arabica"/>
            </a:endParaRPr>
          </a:p>
        </p:txBody>
      </p:sp>
      <p:sp>
        <p:nvSpPr>
          <p:cNvPr id="25" name="TextBox 24"/>
          <p:cNvSpPr txBox="1"/>
          <p:nvPr/>
        </p:nvSpPr>
        <p:spPr>
          <a:xfrm rot="336117">
            <a:off x="839752" y="1630264"/>
            <a:ext cx="188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abica"/>
                <a:cs typeface="Arabica"/>
              </a:rPr>
              <a:t>Share to facebook</a:t>
            </a:r>
            <a:endParaRPr lang="en-US" sz="24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196140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/>
      <p:bldP spid="14" grpId="1"/>
      <p:bldP spid="18" grpId="0"/>
      <p:bldP spid="18" grpId="1"/>
      <p:bldP spid="19" grpId="0"/>
      <p:bldP spid="19" grpId="1"/>
      <p:bldP spid="20" grpId="0"/>
      <p:bldP spid="20" grpId="1"/>
      <p:bldP spid="22" grpId="0"/>
      <p:bldP spid="22" grpId="1"/>
      <p:bldP spid="24" grpId="0"/>
      <p:bldP spid="24" grpId="1"/>
      <p:bldP spid="25" grpId="0"/>
      <p:bldP spid="2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ctor-user-icon-modern-flat-design-file-eps-format-326185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6" y="1860692"/>
            <a:ext cx="2086725" cy="2156283"/>
          </a:xfrm>
          <a:prstGeom prst="rect">
            <a:avLst/>
          </a:prstGeom>
        </p:spPr>
      </p:pic>
      <p:pic>
        <p:nvPicPr>
          <p:cNvPr id="3" name="Picture 2" descr="Screen Shot 2557-03-28 at 2.59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32" y="1860692"/>
            <a:ext cx="1932665" cy="2267408"/>
          </a:xfrm>
          <a:prstGeom prst="rect">
            <a:avLst/>
          </a:prstGeom>
        </p:spPr>
      </p:pic>
      <p:pic>
        <p:nvPicPr>
          <p:cNvPr id="4" name="Picture 3" descr="fnal-570x4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27" y="1443551"/>
            <a:ext cx="3990686" cy="3192549"/>
          </a:xfrm>
          <a:prstGeom prst="rect">
            <a:avLst/>
          </a:prstGeom>
        </p:spPr>
      </p:pic>
      <p:pic>
        <p:nvPicPr>
          <p:cNvPr id="5" name="Picture 4" descr="Map_pin_location_marker_gps_world_navig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6" y="4640493"/>
            <a:ext cx="2179820" cy="2179820"/>
          </a:xfrm>
          <a:prstGeom prst="rect">
            <a:avLst/>
          </a:prstGeom>
        </p:spPr>
      </p:pic>
      <p:pic>
        <p:nvPicPr>
          <p:cNvPr id="6" name="Picture 5" descr="social-media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32" y="4640493"/>
            <a:ext cx="2103476" cy="2103476"/>
          </a:xfrm>
          <a:prstGeom prst="rect">
            <a:avLst/>
          </a:prstGeom>
        </p:spPr>
      </p:pic>
      <p:pic>
        <p:nvPicPr>
          <p:cNvPr id="7" name="Picture 6" descr="Screen Shot 2557-03-28 at 8.38.5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185" y="4640493"/>
            <a:ext cx="2037440" cy="1998997"/>
          </a:xfrm>
          <a:prstGeom prst="rect">
            <a:avLst/>
          </a:prstGeom>
        </p:spPr>
      </p:pic>
      <p:pic>
        <p:nvPicPr>
          <p:cNvPr id="8" name="Picture 7" descr="menubutton.png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4827" y="203352"/>
            <a:ext cx="34547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Features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968" y="1312602"/>
            <a:ext cx="2625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Authorization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814" y="1311456"/>
            <a:ext cx="18877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tutorial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93329" y="1283315"/>
            <a:ext cx="10755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shop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2120" y="4139215"/>
            <a:ext cx="8655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map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8182" y="4103056"/>
            <a:ext cx="2783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communication</a:t>
            </a:r>
            <a:endParaRPr lang="en-US" sz="3200" b="1" dirty="0">
              <a:latin typeface="Arabica"/>
              <a:cs typeface="Arab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5605" y="4101881"/>
            <a:ext cx="22775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abica"/>
                <a:cs typeface="Arabica"/>
              </a:rPr>
              <a:t>notification</a:t>
            </a:r>
            <a:endParaRPr lang="en-US" sz="3200" b="1" dirty="0">
              <a:latin typeface="Arabica"/>
              <a:cs typeface="Arabica"/>
            </a:endParaRPr>
          </a:p>
        </p:txBody>
      </p:sp>
    </p:spTree>
    <p:extLst>
      <p:ext uri="{BB962C8B-B14F-4D97-AF65-F5344CB8AC3E}">
        <p14:creationId xmlns:p14="http://schemas.microsoft.com/office/powerpoint/2010/main" val="82379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1401" y="4373411"/>
            <a:ext cx="564782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abica"/>
                <a:cs typeface="Arabica"/>
              </a:rPr>
              <a:t>Share and communicate</a:t>
            </a:r>
            <a:endParaRPr lang="en-US" sz="5400" b="1" dirty="0">
              <a:latin typeface="Arabica"/>
              <a:cs typeface="Arab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9054" y="203352"/>
            <a:ext cx="19287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pc="300" dirty="0" smtClean="0">
                <a:ln w="57150" cmpd="sng">
                  <a:noFill/>
                </a:ln>
                <a:latin typeface="DK Pusekatt"/>
                <a:cs typeface="DK Pusekatt"/>
              </a:rPr>
              <a:t>Aims</a:t>
            </a:r>
            <a:endParaRPr lang="en-US" sz="6000" b="1" spc="300" dirty="0">
              <a:ln w="57150" cmpd="sng">
                <a:noFill/>
              </a:ln>
              <a:solidFill>
                <a:srgbClr val="000000"/>
              </a:solidFill>
              <a:effectLst/>
              <a:latin typeface="DK Pusekatt"/>
              <a:cs typeface="DK Pusekatt"/>
            </a:endParaRPr>
          </a:p>
        </p:txBody>
      </p:sp>
      <p:pic>
        <p:nvPicPr>
          <p:cNvPr id="3" name="Picture 2" descr="social_media_clu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0" y="3511741"/>
            <a:ext cx="3038449" cy="3027935"/>
          </a:xfrm>
          <a:prstGeom prst="rect">
            <a:avLst/>
          </a:prstGeom>
        </p:spPr>
      </p:pic>
      <p:pic>
        <p:nvPicPr>
          <p:cNvPr id="7" name="Picture 6" descr="small safari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24" y="1602204"/>
            <a:ext cx="2468576" cy="24111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6840" y="2239287"/>
            <a:ext cx="564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Arabica"/>
                <a:cs typeface="Arabica"/>
              </a:rPr>
              <a:t>Explore tutorials</a:t>
            </a:r>
          </a:p>
        </p:txBody>
      </p:sp>
      <p:pic>
        <p:nvPicPr>
          <p:cNvPr id="9" name="Picture 8" descr="menubutton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4" y="117316"/>
            <a:ext cx="1101699" cy="11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13326</TotalTime>
  <Words>366</Words>
  <Application>Microsoft Macintosh PowerPoint</Application>
  <PresentationFormat>On-screen Show (4:3)</PresentationFormat>
  <Paragraphs>187</Paragraphs>
  <Slides>52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pimchanok sripraphan</dc:creator>
  <cp:lastModifiedBy>pimchanok sripraphan</cp:lastModifiedBy>
  <cp:revision>548</cp:revision>
  <dcterms:created xsi:type="dcterms:W3CDTF">2014-03-09T09:43:21Z</dcterms:created>
  <dcterms:modified xsi:type="dcterms:W3CDTF">2014-12-17T04:21:26Z</dcterms:modified>
</cp:coreProperties>
</file>